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72" r:id="rId13"/>
    <p:sldId id="281" r:id="rId14"/>
    <p:sldId id="283" r:id="rId15"/>
    <p:sldId id="273" r:id="rId16"/>
    <p:sldId id="274" r:id="rId17"/>
    <p:sldId id="275" r:id="rId18"/>
    <p:sldId id="28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0E2C-C134-46AE-B0EF-F91F86E1B1DE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EE06-607E-4574-8499-7CB99415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тұман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EE06-607E-4574-8499-7CB994158E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B273-4BD7-4B1D-97CD-4CA14CCE0B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EE06-607E-4574-8499-7CB994158E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0A74-C30E-4404-8669-7379A094F1BF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76DD-D598-4605-905D-6B449A3C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>15 </a:t>
            </a:r>
            <a:r>
              <a:rPr lang="kk-KZ" b="1" dirty="0"/>
              <a:t>Дәріс</a:t>
            </a:r>
            <a:r>
              <a:rPr lang="kk-KZ" dirty="0"/>
              <a:t> «Аэрозольдер</a:t>
            </a:r>
            <a:r>
              <a:rPr lang="kk-KZ" b="1" dirty="0"/>
              <a:t> </a:t>
            </a:r>
            <a:r>
              <a:rPr lang="kk-KZ" dirty="0"/>
              <a:t>қатысындағы химиялық технологиялар»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31676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113394" cy="20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520" y="152400"/>
            <a:ext cx="3113394" cy="20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Энергетика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және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транспорт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6891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4438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57620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</a:t>
            </a:r>
            <a:r>
              <a:rPr lang="ru-RU" dirty="0"/>
              <a:t>. Схема центробежной форсунки:</a:t>
            </a:r>
          </a:p>
          <a:p>
            <a:r>
              <a:rPr lang="ru-RU" dirty="0"/>
              <a:t>1 – входной патрубок;</a:t>
            </a:r>
          </a:p>
          <a:p>
            <a:r>
              <a:rPr lang="ru-RU" dirty="0"/>
              <a:t>2 – камера закручивания;</a:t>
            </a:r>
          </a:p>
          <a:p>
            <a:r>
              <a:rPr lang="ru-RU" dirty="0"/>
              <a:t>3 – сопло;</a:t>
            </a:r>
          </a:p>
          <a:p>
            <a:r>
              <a:rPr lang="ru-RU" dirty="0"/>
              <a:t>4 – струя жидкости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Кейбір</a:t>
            </a:r>
            <a:r>
              <a:rPr lang="ru-RU" i="1" dirty="0" smtClean="0"/>
              <a:t> </a:t>
            </a:r>
            <a:r>
              <a:rPr lang="ru-RU" i="1" dirty="0" err="1" smtClean="0"/>
              <a:t>жағдайларда аэрозольдер</a:t>
            </a:r>
            <a:r>
              <a:rPr lang="ru-RU" i="1" dirty="0" smtClean="0"/>
              <a:t> </a:t>
            </a:r>
            <a:r>
              <a:rPr lang="ru-RU" i="1" dirty="0" err="1" smtClean="0"/>
              <a:t>оң рөл атқарады және оларды</a:t>
            </a:r>
            <a:r>
              <a:rPr lang="ru-RU" i="1" dirty="0" smtClean="0"/>
              <a:t> </a:t>
            </a:r>
            <a:r>
              <a:rPr lang="ru-RU" i="1" dirty="0" err="1" smtClean="0"/>
              <a:t>арнайы</a:t>
            </a:r>
            <a:r>
              <a:rPr lang="ru-RU" i="1" dirty="0" smtClean="0"/>
              <a:t> </a:t>
            </a:r>
            <a:r>
              <a:rPr lang="ru-RU" i="1" dirty="0" err="1" smtClean="0"/>
              <a:t>әдістермен арнайы</a:t>
            </a:r>
            <a:r>
              <a:rPr lang="ru-RU" i="1" dirty="0" smtClean="0"/>
              <a:t> </a:t>
            </a:r>
            <a:r>
              <a:rPr lang="ru-RU" i="1" dirty="0" err="1" smtClean="0"/>
              <a:t>алуға </a:t>
            </a:r>
            <a:r>
              <a:rPr lang="ru-RU" i="1" dirty="0" smtClean="0"/>
              <a:t>тура </a:t>
            </a:r>
            <a:r>
              <a:rPr lang="ru-RU" i="1" dirty="0" err="1" smtClean="0"/>
              <a:t>келеді</a:t>
            </a:r>
            <a:r>
              <a:rPr lang="ru-RU" i="1" dirty="0" smtClean="0"/>
              <a:t>. </a:t>
            </a:r>
            <a:r>
              <a:rPr lang="ru-RU" i="1" dirty="0" err="1" smtClean="0"/>
              <a:t>Мысалы</a:t>
            </a:r>
            <a:r>
              <a:rPr lang="ru-RU" i="1" dirty="0" smtClean="0"/>
              <a:t>, </a:t>
            </a:r>
            <a:r>
              <a:rPr lang="ru-RU" i="1" dirty="0" err="1" smtClean="0"/>
              <a:t>пештерге</a:t>
            </a:r>
            <a:r>
              <a:rPr lang="ru-RU" i="1" dirty="0" smtClean="0"/>
              <a:t> </a:t>
            </a:r>
            <a:r>
              <a:rPr lang="ru-RU" i="1" dirty="0" err="1" smtClean="0"/>
              <a:t>қатты немесе</a:t>
            </a:r>
            <a:r>
              <a:rPr lang="ru-RU" i="1" dirty="0" smtClean="0"/>
              <a:t> </a:t>
            </a:r>
            <a:r>
              <a:rPr lang="ru-RU" i="1" dirty="0" err="1" smtClean="0"/>
              <a:t>сұйық отын</a:t>
            </a:r>
            <a:r>
              <a:rPr lang="ru-RU" i="1" dirty="0" smtClean="0"/>
              <a:t> беру </a:t>
            </a:r>
            <a:r>
              <a:rPr lang="ru-RU" i="1" dirty="0" err="1" smtClean="0"/>
              <a:t>кезінде</a:t>
            </a:r>
            <a:r>
              <a:rPr lang="ru-RU" i="1" dirty="0" smtClean="0"/>
              <a:t> аэрозоль </a:t>
            </a:r>
            <a:r>
              <a:rPr lang="ru-RU" i="1" dirty="0" err="1" smtClean="0"/>
              <a:t>немесе</a:t>
            </a:r>
            <a:r>
              <a:rPr lang="ru-RU" i="1" dirty="0" smtClean="0"/>
              <a:t> </a:t>
            </a:r>
            <a:r>
              <a:rPr lang="ru-RU" i="1" dirty="0" err="1" smtClean="0"/>
              <a:t>микрогетерогенді</a:t>
            </a:r>
            <a:r>
              <a:rPr lang="ru-RU" i="1" dirty="0" smtClean="0"/>
              <a:t> </a:t>
            </a:r>
            <a:r>
              <a:rPr lang="ru-RU" i="1" dirty="0" err="1" smtClean="0"/>
              <a:t>жүйе күйіне дейін</a:t>
            </a:r>
            <a:r>
              <a:rPr lang="ru-RU" i="1" dirty="0" smtClean="0"/>
              <a:t> </a:t>
            </a:r>
            <a:r>
              <a:rPr lang="ru-RU" i="1" dirty="0" err="1" smtClean="0"/>
              <a:t>ұсақтату әдістер қолданылады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5502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5000660" cy="26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964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152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Ұнтақты агломерациялау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процестері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785395"/>
          </a:xfrm>
        </p:spPr>
        <p:txBody>
          <a:bodyPr/>
          <a:lstStyle/>
          <a:p>
            <a:r>
              <a:rPr lang="ru-RU" sz="2000" dirty="0" err="1" smtClean="0"/>
              <a:t>артық беттік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энергияны</a:t>
            </a:r>
            <a:r>
              <a:rPr lang="ru-RU" sz="2000" dirty="0" smtClean="0"/>
              <a:t> </a:t>
            </a:r>
            <a:r>
              <a:rPr lang="ru-RU" sz="2000" dirty="0" err="1" smtClean="0"/>
              <a:t>азайту</a:t>
            </a:r>
            <a:r>
              <a:rPr lang="ru-RU" sz="2000" dirty="0" smtClean="0"/>
              <a:t> </a:t>
            </a:r>
            <a:r>
              <a:rPr lang="ru-RU" sz="2000" dirty="0" err="1" smtClean="0"/>
              <a:t>кеуекті</a:t>
            </a:r>
            <a:r>
              <a:rPr lang="ru-RU" sz="2000" dirty="0" smtClean="0"/>
              <a:t> </a:t>
            </a:r>
            <a:r>
              <a:rPr lang="ru-RU" sz="2000" dirty="0" err="1" smtClean="0"/>
              <a:t>құрылым</a:t>
            </a:r>
            <a:r>
              <a:rPr lang="ru-RU" sz="2000" dirty="0" err="1" smtClean="0"/>
              <a:t>;</a:t>
            </a:r>
            <a:endParaRPr lang="ru-RU" sz="2000" dirty="0" smtClean="0"/>
          </a:p>
          <a:p>
            <a:r>
              <a:rPr lang="ru-RU" sz="2000" dirty="0" err="1" smtClean="0"/>
              <a:t>құрылымның </a:t>
            </a:r>
            <a:r>
              <a:rPr lang="ru-RU" sz="2000" dirty="0" err="1" smtClean="0"/>
              <a:t>элементтері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арасындағы шекаралар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ерікті</a:t>
            </a:r>
            <a:r>
              <a:rPr lang="ru-RU" sz="2000" dirty="0" smtClean="0"/>
              <a:t> </a:t>
            </a:r>
            <a:r>
              <a:rPr lang="ru-RU" sz="2000" dirty="0" err="1" smtClean="0"/>
              <a:t>түрде орналасады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дененің </a:t>
            </a:r>
            <a:r>
              <a:rPr lang="ru-RU" sz="2000" dirty="0" err="1" smtClean="0"/>
              <a:t>тығыздалуы бір-бірінен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оқшауланған кеуектер</a:t>
            </a:r>
            <a:r>
              <a:rPr lang="ru-RU" sz="2000" dirty="0" smtClean="0"/>
              <a:t> саны мен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көлемінің төмендеуіне байланысты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.</a:t>
            </a:r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3576910"/>
            <a:ext cx="3510722" cy="30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Химиялық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технология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771775" cy="16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132856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55576" y="76470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Арнайы</a:t>
            </a:r>
            <a:r>
              <a:rPr lang="ru-RU" i="1" dirty="0" smtClean="0"/>
              <a:t> </a:t>
            </a:r>
            <a:r>
              <a:rPr lang="ru-RU" i="1" dirty="0" err="1" smtClean="0"/>
              <a:t>бүріккіш пулеверизаторлардың көмегімен пневматикалық бүрку арқылы бояу</a:t>
            </a:r>
            <a:r>
              <a:rPr lang="ru-RU" i="1" dirty="0" smtClean="0"/>
              <a:t> </a:t>
            </a:r>
            <a:r>
              <a:rPr lang="ru-RU" i="1" dirty="0" err="1" smtClean="0"/>
              <a:t>немесе</a:t>
            </a:r>
            <a:r>
              <a:rPr lang="ru-RU" i="1" dirty="0" smtClean="0"/>
              <a:t> лак </a:t>
            </a:r>
            <a:r>
              <a:rPr lang="ru-RU" i="1" dirty="0" err="1" smtClean="0"/>
              <a:t>аэрозольін</a:t>
            </a:r>
            <a:r>
              <a:rPr lang="ru-RU" i="1" dirty="0" smtClean="0"/>
              <a:t> </a:t>
            </a:r>
            <a:r>
              <a:rPr lang="ru-RU" i="1" dirty="0" err="1" smtClean="0"/>
              <a:t>алу</a:t>
            </a:r>
            <a:r>
              <a:rPr lang="ru-RU" i="1" dirty="0" smtClean="0"/>
              <a:t> </a:t>
            </a:r>
            <a:r>
              <a:rPr lang="ru-RU" i="1" dirty="0" err="1" smtClean="0"/>
              <a:t>әртүрлі беттер</a:t>
            </a:r>
            <a:r>
              <a:rPr lang="ru-RU" i="1" dirty="0" smtClean="0"/>
              <a:t> мен </a:t>
            </a:r>
            <a:r>
              <a:rPr lang="ru-RU" i="1" dirty="0" err="1" smtClean="0"/>
              <a:t>заттарды</a:t>
            </a:r>
            <a:r>
              <a:rPr lang="ru-RU" i="1" dirty="0" smtClean="0"/>
              <a:t> </a:t>
            </a:r>
            <a:r>
              <a:rPr lang="ru-RU" i="1" dirty="0" err="1" smtClean="0"/>
              <a:t>бояу</a:t>
            </a:r>
            <a:r>
              <a:rPr lang="ru-RU" i="1" dirty="0" smtClean="0"/>
              <a:t> </a:t>
            </a:r>
            <a:r>
              <a:rPr lang="ru-RU" i="1" dirty="0" err="1" smtClean="0"/>
              <a:t>үшін кеңінен қолданылады</a:t>
            </a:r>
            <a:r>
              <a:rPr lang="ru-RU" i="1" dirty="0" smtClean="0"/>
              <a:t>. </a:t>
            </a:r>
            <a:r>
              <a:rPr lang="ru-RU" i="1" dirty="0" err="1" smtClean="0"/>
              <a:t>Осыған ұқсас әдіс беттерді</a:t>
            </a:r>
            <a:r>
              <a:rPr lang="ru-RU" i="1" dirty="0" smtClean="0"/>
              <a:t> </a:t>
            </a:r>
            <a:r>
              <a:rPr lang="ru-RU" i="1" dirty="0" err="1" smtClean="0"/>
              <a:t>металдандыру</a:t>
            </a:r>
            <a:r>
              <a:rPr lang="ru-RU" i="1" dirty="0" smtClean="0"/>
              <a:t> </a:t>
            </a:r>
            <a:r>
              <a:rPr lang="ru-RU" i="1" dirty="0" err="1" smtClean="0"/>
              <a:t>үшін қолданылады.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052736"/>
            <a:ext cx="4402137" cy="15839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i="1" dirty="0" err="1" smtClean="0"/>
              <a:t>Зиянды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жәндіктермен, саңырауқұлақтармен және арамшөптермен күресуде ауыл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шаруашылығында инсектицидтерді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фунгицидтерді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және гербицидтерді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шашудың үлкен маңызы </a:t>
            </a:r>
            <a:r>
              <a:rPr lang="ru-RU" sz="1800" i="1" dirty="0" smtClean="0"/>
              <a:t>бар. </a:t>
            </a:r>
            <a:endParaRPr lang="ru-RU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55776" y="404665"/>
            <a:ext cx="44021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Ауыл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4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шаруашылықта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 descr="Меры безопасности при работе с пестицидам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796592" cy="1606675"/>
          </a:xfrm>
          <a:prstGeom prst="rect">
            <a:avLst/>
          </a:prstGeom>
          <a:noFill/>
        </p:spPr>
      </p:pic>
      <p:pic>
        <p:nvPicPr>
          <p:cNvPr id="3076" name="Picture 4" descr="меры безопасности при работе с пестицидами, их хранении, отпуске и перево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851920" cy="2888941"/>
          </a:xfrm>
          <a:prstGeom prst="rect">
            <a:avLst/>
          </a:prstGeom>
          <a:noFill/>
        </p:spPr>
      </p:pic>
      <p:sp>
        <p:nvSpPr>
          <p:cNvPr id="3078" name="AutoShape 6" descr="Орошение мельчайшими каплями |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Орошение мельчайшими каплями |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Орошение мельчайшими каплями | Сельское хозяй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4108"/>
            <a:ext cx="3744416" cy="249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2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92D050"/>
                </a:solidFill>
              </a:rPr>
              <a:t>Әскери істерде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Бүркемелеу </a:t>
            </a:r>
            <a:r>
              <a:rPr lang="ru-RU" dirty="0" err="1" smtClean="0">
                <a:solidFill>
                  <a:srgbClr val="7030A0"/>
                </a:solidFill>
              </a:rPr>
              <a:t>және </a:t>
            </a:r>
            <a:r>
              <a:rPr lang="ru-RU" dirty="0" smtClean="0">
                <a:solidFill>
                  <a:srgbClr val="7030A0"/>
                </a:solidFill>
              </a:rPr>
              <a:t>сигнал </a:t>
            </a:r>
            <a:r>
              <a:rPr lang="ru-RU" dirty="0" err="1" smtClean="0">
                <a:solidFill>
                  <a:srgbClr val="7030A0"/>
                </a:solidFill>
              </a:rPr>
              <a:t>түтіндері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Түсті </a:t>
            </a:r>
            <a:r>
              <a:rPr lang="ru-RU" dirty="0" err="1" smtClean="0">
                <a:solidFill>
                  <a:srgbClr val="7030A0"/>
                </a:solidFill>
              </a:rPr>
              <a:t>түтіндер </a:t>
            </a:r>
            <a:r>
              <a:rPr lang="ru-RU" dirty="0" smtClean="0">
                <a:solidFill>
                  <a:srgbClr val="7030A0"/>
                </a:solidFill>
              </a:rPr>
              <a:t>- сигнал беру </a:t>
            </a:r>
            <a:r>
              <a:rPr lang="ru-RU" dirty="0" err="1" smtClean="0">
                <a:solidFill>
                  <a:srgbClr val="7030A0"/>
                </a:solidFill>
              </a:rPr>
              <a:t>үшін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238433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24909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64331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Бүркемелеу </a:t>
            </a:r>
            <a:r>
              <a:rPr lang="ru-RU" sz="2400" dirty="0" err="1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түтіндері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Түтіннің ең қарапайым түрі </a:t>
            </a:r>
            <a:r>
              <a:rPr lang="ru-RU" dirty="0" smtClean="0"/>
              <a:t>– </a:t>
            </a:r>
            <a:r>
              <a:rPr lang="ru-RU" dirty="0" err="1" smtClean="0"/>
              <a:t>көмірсутектердің </a:t>
            </a:r>
            <a:r>
              <a:rPr lang="ru-RU" dirty="0" err="1" smtClean="0"/>
              <a:t>толық жанбауынан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көміртек аэрозолі</a:t>
            </a:r>
            <a:r>
              <a:rPr lang="ru-RU" dirty="0" smtClean="0"/>
              <a:t>, 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 </a:t>
            </a:r>
            <a:endParaRPr lang="ru-RU" baseline="-2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90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14338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0034" y="2714620"/>
            <a:ext cx="8320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әуе кемелерінің, автомобильдердің және басқа 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техникалық жүйелердің модельдерінің айналасындағы ағынның процесін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визуализациялау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үшін жел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аэродинамикалық турбаларда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зерттеулер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жүргізу кезінде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libri" pitchFamily="34" charset="0"/>
                <a:ea typeface="TT7D34o00"/>
                <a:cs typeface="Times New Roman" pitchFamily="18" charset="0"/>
              </a:rPr>
              <a:t>қолданылады</a:t>
            </a:r>
            <a:r>
              <a:rPr lang="ru-RU" sz="2000" dirty="0" smtClean="0">
                <a:latin typeface="Calibri" pitchFamily="34" charset="0"/>
                <a:ea typeface="TT7D34o0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Сигнальные дымы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Пиротехникада</a:t>
            </a:r>
            <a:r>
              <a:rPr lang="ru-RU" sz="2400" dirty="0" smtClean="0"/>
              <a:t> </a:t>
            </a:r>
            <a:r>
              <a:rPr lang="ru-RU" sz="2400" dirty="0" err="1" smtClean="0"/>
              <a:t>қызыл жалын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 құрамында </a:t>
            </a:r>
            <a:r>
              <a:rPr lang="ru-RU" sz="2400" dirty="0" smtClean="0"/>
              <a:t>стронций, </a:t>
            </a:r>
            <a:r>
              <a:rPr lang="ru-RU" sz="2400" dirty="0" err="1" smtClean="0"/>
              <a:t>жасыл</a:t>
            </a:r>
            <a:r>
              <a:rPr lang="ru-RU" sz="2400" dirty="0" smtClean="0"/>
              <a:t> </a:t>
            </a:r>
            <a:r>
              <a:rPr lang="ru-RU" sz="2400" dirty="0" err="1" smtClean="0"/>
              <a:t>жалын</a:t>
            </a:r>
            <a:r>
              <a:rPr lang="ru-RU" sz="2400" dirty="0" smtClean="0"/>
              <a:t> </a:t>
            </a:r>
            <a:r>
              <a:rPr lang="ru-RU" sz="2400" dirty="0" err="1" smtClean="0"/>
              <a:t>қосылыстарымен енгізілген</a:t>
            </a:r>
            <a:r>
              <a:rPr lang="ru-RU" sz="2400" dirty="0" smtClean="0"/>
              <a:t>- барий </a:t>
            </a:r>
            <a:r>
              <a:rPr lang="ru-RU" sz="2400" dirty="0" err="1" smtClean="0"/>
              <a:t>қосылыстары</a:t>
            </a:r>
            <a:r>
              <a:rPr lang="ru-RU" sz="2400" dirty="0" smtClean="0"/>
              <a:t>, </a:t>
            </a:r>
            <a:r>
              <a:rPr lang="ru-RU" sz="2400" dirty="0" err="1" smtClean="0"/>
              <a:t>ақ </a:t>
            </a:r>
            <a:r>
              <a:rPr lang="ru-RU" sz="2400" dirty="0" smtClean="0"/>
              <a:t>- </a:t>
            </a:r>
            <a:r>
              <a:rPr lang="ru-RU" sz="2400" dirty="0" err="1" smtClean="0"/>
              <a:t>барий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</a:t>
            </a:r>
            <a:r>
              <a:rPr lang="ru-RU" sz="2400" dirty="0" smtClean="0"/>
              <a:t>калий </a:t>
            </a:r>
            <a:r>
              <a:rPr lang="ru-RU" sz="2400" dirty="0" err="1" smtClean="0"/>
              <a:t>тұздары</a:t>
            </a:r>
            <a:r>
              <a:rPr lang="ru-RU" sz="2400" dirty="0" smtClean="0"/>
              <a:t>.</a:t>
            </a:r>
            <a:r>
              <a:rPr lang="ru-RU" sz="2400" dirty="0" err="1" smtClean="0"/>
              <a:t>Жалынның жарықтығын арттыру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, дейін5% алюминий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магний </a:t>
            </a:r>
            <a:r>
              <a:rPr lang="ru-RU" sz="2400" dirty="0" err="1" smtClean="0"/>
              <a:t>ұнтақтары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88913"/>
            <a:ext cx="4402137" cy="16559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92D050"/>
                </a:solidFill>
                <a:latin typeface="+mj-lt"/>
              </a:rPr>
              <a:t>Медицинада</a:t>
            </a:r>
            <a:r>
              <a:rPr lang="ru-RU" sz="2400" dirty="0" smtClean="0">
                <a:solidFill>
                  <a:srgbClr val="92D05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r>
              <a:rPr lang="ru-RU" sz="1800" i="1" dirty="0" err="1" smtClean="0"/>
              <a:t>аэрозольдер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дәрілік заттарды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ағзаға </a:t>
            </a:r>
            <a:r>
              <a:rPr lang="ru-RU" sz="1800" i="1" dirty="0" smtClean="0"/>
              <a:t>ингаляция </a:t>
            </a:r>
            <a:r>
              <a:rPr lang="ru-RU" sz="1800" i="1" dirty="0" err="1" smtClean="0"/>
              <a:t>арқылы енгізу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үшін қолданылады</a:t>
            </a:r>
            <a:r>
              <a:rPr lang="ru-RU" sz="1800" i="1" dirty="0" smtClean="0"/>
              <a:t>.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736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287222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869160"/>
            <a:ext cx="8229600" cy="165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i="1" dirty="0" err="1" smtClean="0"/>
              <a:t>Соңғы уақытта </a:t>
            </a:r>
            <a:r>
              <a:rPr lang="ru-RU" sz="1600" i="1" dirty="0" err="1" smtClean="0"/>
              <a:t>фармацевтиклық </a:t>
            </a:r>
            <a:r>
              <a:rPr lang="ru-RU" sz="1600" i="1" dirty="0" err="1" smtClean="0"/>
              <a:t>тәжірибеде </a:t>
            </a:r>
            <a:r>
              <a:rPr lang="ru-RU" sz="1600" i="1" dirty="0" smtClean="0"/>
              <a:t>аэрозоль </a:t>
            </a:r>
            <a:r>
              <a:rPr lang="ru-RU" sz="1600" i="1" dirty="0" err="1" smtClean="0"/>
              <a:t>түрінде дәрілік формаларды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дайындау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кеңінен ақолданылуда</a:t>
            </a:r>
            <a:r>
              <a:rPr lang="ru-RU" sz="1600" i="1" dirty="0" smtClean="0"/>
              <a:t>. Аэрозоль </a:t>
            </a:r>
            <a:r>
              <a:rPr lang="ru-RU" sz="1600" i="1" dirty="0" err="1" smtClean="0"/>
              <a:t>түріндегі дәрілік заттарды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қолдану препаратты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үлкен беттерге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жедел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респираторлық аурулар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күйіктер және </a:t>
            </a:r>
            <a:r>
              <a:rPr lang="ru-RU" sz="1600" i="1" dirty="0" smtClean="0"/>
              <a:t>т.б.) </a:t>
            </a:r>
            <a:r>
              <a:rPr lang="ru-RU" sz="1600" i="1" dirty="0" err="1" smtClean="0"/>
              <a:t>әсер ету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қажет болған жағдайларда ыңғайлы.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Үлкен әсерді сұйық қабық түзетін заттары</a:t>
            </a:r>
            <a:r>
              <a:rPr lang="ru-RU" sz="1600" i="1" dirty="0" smtClean="0"/>
              <a:t> бар </a:t>
            </a:r>
            <a:r>
              <a:rPr lang="ru-RU" sz="1600" i="1" dirty="0" err="1" smtClean="0"/>
              <a:t>дәрілік формалар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береді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Мұндай препаратты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зардап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шеккен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аймаққа шашыратқанда, ол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таңғышты ауыстыратын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жұқа, мөлдір пленкамен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жабылады.Қазіргі уақытта </a:t>
            </a:r>
            <a:r>
              <a:rPr lang="ru-RU" sz="1600" i="1" dirty="0" smtClean="0"/>
              <a:t>аэрозоль </a:t>
            </a:r>
            <a:r>
              <a:rPr lang="ru-RU" sz="1600" i="1" dirty="0" err="1" smtClean="0"/>
              <a:t>өнімдерінің </a:t>
            </a:r>
            <a:r>
              <a:rPr lang="ru-RU" sz="1600" i="1" dirty="0" smtClean="0"/>
              <a:t>300-ден </a:t>
            </a:r>
            <a:r>
              <a:rPr lang="ru-RU" sz="1600" i="1" dirty="0" err="1" smtClean="0"/>
              <a:t>астам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түрі </a:t>
            </a:r>
            <a:r>
              <a:rPr lang="ru-RU" sz="1600" i="1" dirty="0" smtClean="0"/>
              <a:t>бар.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232330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645024"/>
            <a:ext cx="1538893" cy="115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Дезинфекциялық шаралар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err="1" smtClean="0"/>
              <a:t>Қол бүріккіштер бөлшектерінің мөлшері </a:t>
            </a:r>
            <a:r>
              <a:rPr lang="ru-RU" dirty="0" smtClean="0"/>
              <a:t>100-350 </a:t>
            </a:r>
            <a:r>
              <a:rPr lang="ru-RU" dirty="0" err="1" smtClean="0"/>
              <a:t>мкм-ден</a:t>
            </a:r>
            <a:r>
              <a:rPr lang="ru-RU" dirty="0" smtClean="0"/>
              <a:t> </a:t>
            </a:r>
            <a:r>
              <a:rPr lang="ru-RU" dirty="0" err="1" smtClean="0"/>
              <a:t>асатын</a:t>
            </a:r>
            <a:r>
              <a:rPr lang="ru-RU" dirty="0" smtClean="0"/>
              <a:t> </a:t>
            </a:r>
            <a:r>
              <a:rPr lang="ru-RU" dirty="0" err="1" smtClean="0"/>
              <a:t>аэрозольды</a:t>
            </a:r>
            <a:r>
              <a:rPr lang="ru-RU" dirty="0" smtClean="0"/>
              <a:t> </a:t>
            </a:r>
            <a:r>
              <a:rPr lang="ru-RU" dirty="0" err="1" smtClean="0"/>
              <a:t>құрды</a:t>
            </a:r>
            <a:r>
              <a:rPr lang="ru-RU" dirty="0" smtClean="0"/>
              <a:t>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ауаны</a:t>
            </a:r>
            <a:r>
              <a:rPr lang="ru-RU" dirty="0" smtClean="0"/>
              <a:t> </a:t>
            </a:r>
            <a:r>
              <a:rPr lang="ru-RU" dirty="0" err="1" smtClean="0"/>
              <a:t>зарарсыздандыруға үлгермей</a:t>
            </a:r>
            <a:r>
              <a:rPr lang="ru-RU" dirty="0" smtClean="0"/>
              <a:t>, </a:t>
            </a:r>
            <a:r>
              <a:rPr lang="ru-RU" dirty="0" err="1" smtClean="0"/>
              <a:t>бетіне</a:t>
            </a:r>
            <a:r>
              <a:rPr lang="ru-RU" dirty="0" smtClean="0"/>
              <a:t> тез </a:t>
            </a:r>
            <a:r>
              <a:rPr lang="ru-RU" dirty="0" err="1" smtClean="0"/>
              <a:t>қонды </a:t>
            </a:r>
            <a:r>
              <a:rPr lang="ru-RU" dirty="0" smtClean="0"/>
              <a:t>– «</a:t>
            </a:r>
            <a:r>
              <a:rPr lang="ru-RU" dirty="0" err="1" smtClean="0"/>
              <a:t>сүрту</a:t>
            </a:r>
            <a:r>
              <a:rPr lang="ru-RU" dirty="0" smtClean="0"/>
              <a:t>» </a:t>
            </a:r>
            <a:r>
              <a:rPr lang="ru-RU" dirty="0" err="1" smtClean="0"/>
              <a:t>режимі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«</a:t>
            </a:r>
            <a:r>
              <a:rPr lang="ru-RU" dirty="0" smtClean="0"/>
              <a:t>Ультра </a:t>
            </a:r>
            <a:r>
              <a:rPr lang="ru-RU" dirty="0" err="1" smtClean="0"/>
              <a:t>шағын көлемді</a:t>
            </a:r>
            <a:r>
              <a:rPr lang="ru-RU" dirty="0" smtClean="0"/>
              <a:t>» </a:t>
            </a:r>
            <a:r>
              <a:rPr lang="ru-RU" dirty="0" err="1" smtClean="0"/>
              <a:t>аэрозольдік</a:t>
            </a:r>
            <a:r>
              <a:rPr lang="ru-RU" dirty="0" smtClean="0"/>
              <a:t> </a:t>
            </a:r>
            <a:r>
              <a:rPr lang="ru-RU" dirty="0" err="1" smtClean="0"/>
              <a:t>генераторлар</a:t>
            </a:r>
            <a:r>
              <a:rPr lang="ru-RU" dirty="0" smtClean="0"/>
              <a:t> 11-12 мкм </a:t>
            </a:r>
            <a:r>
              <a:rPr lang="ru-RU" dirty="0" err="1" smtClean="0"/>
              <a:t>өлшемді бөлшектерді шығарды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ауада</a:t>
            </a:r>
            <a:r>
              <a:rPr lang="ru-RU" dirty="0" smtClean="0"/>
              <a:t> 15-30 - «</a:t>
            </a:r>
            <a:r>
              <a:rPr lang="ru-RU" dirty="0" err="1" smtClean="0"/>
              <a:t>жартылай</a:t>
            </a:r>
            <a:r>
              <a:rPr lang="ru-RU" dirty="0" smtClean="0"/>
              <a:t> </a:t>
            </a:r>
            <a:r>
              <a:rPr lang="ru-RU" dirty="0" err="1" smtClean="0"/>
              <a:t>құрғақ</a:t>
            </a:r>
            <a:r>
              <a:rPr lang="ru-RU" dirty="0" smtClean="0"/>
              <a:t>» дезинфекция </a:t>
            </a:r>
            <a:r>
              <a:rPr lang="ru-RU" dirty="0" err="1" smtClean="0"/>
              <a:t>әдісімен тоқтатылды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Аэрозоль </a:t>
            </a:r>
            <a:r>
              <a:rPr lang="ru-RU" dirty="0" err="1" smtClean="0"/>
              <a:t>генераторларын</a:t>
            </a:r>
            <a:r>
              <a:rPr lang="ru-RU" dirty="0" smtClean="0"/>
              <a:t> </a:t>
            </a:r>
            <a:r>
              <a:rPr lang="ru-RU" dirty="0" err="1" smtClean="0"/>
              <a:t>пайдаланған кезде</a:t>
            </a:r>
            <a:r>
              <a:rPr lang="ru-RU" dirty="0" smtClean="0"/>
              <a:t>, </a:t>
            </a:r>
            <a:r>
              <a:rPr lang="ru-RU" dirty="0" err="1" smtClean="0"/>
              <a:t>өлшемі </a:t>
            </a:r>
            <a:r>
              <a:rPr lang="ru-RU" dirty="0" smtClean="0"/>
              <a:t>1-2 микрон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бөлшектерді құру кезінде</a:t>
            </a:r>
            <a:r>
              <a:rPr lang="ru-RU" dirty="0" smtClean="0"/>
              <a:t> </a:t>
            </a:r>
            <a:r>
              <a:rPr lang="ru-RU" dirty="0" err="1" smtClean="0"/>
              <a:t>бөлме ауасында</a:t>
            </a:r>
            <a:r>
              <a:rPr lang="ru-RU" dirty="0" smtClean="0"/>
              <a:t> 120 </a:t>
            </a:r>
            <a:r>
              <a:rPr lang="ru-RU" dirty="0" err="1" smtClean="0"/>
              <a:t>минутқа дейін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аэрозольді</a:t>
            </a:r>
            <a:r>
              <a:rPr lang="ru-RU" dirty="0" smtClean="0"/>
              <a:t> </a:t>
            </a:r>
            <a:r>
              <a:rPr lang="ru-RU" dirty="0" err="1" smtClean="0"/>
              <a:t>алуға болады</a:t>
            </a:r>
            <a:r>
              <a:rPr lang="ru-RU" dirty="0" smtClean="0"/>
              <a:t> - «</a:t>
            </a:r>
            <a:r>
              <a:rPr lang="ru-RU" dirty="0" err="1" smtClean="0"/>
              <a:t>құрғақ</a:t>
            </a:r>
            <a:r>
              <a:rPr lang="ru-RU" dirty="0" smtClean="0"/>
              <a:t>» дезинфекция </a:t>
            </a:r>
            <a:r>
              <a:rPr lang="ru-RU" dirty="0" err="1" smtClean="0"/>
              <a:t>әдісі</a:t>
            </a:r>
            <a:r>
              <a:rPr lang="ru-RU" dirty="0" smtClean="0"/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42"/>
            <a:ext cx="33337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7166"/>
            <a:ext cx="24706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3583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71876"/>
            <a:ext cx="2646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642918"/>
            <a:ext cx="19764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8229600" cy="99060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Емтихан сәтті тапсырыңыздар!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29565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 dirty="0" smtClean="0"/>
              <a:t>АЭРОЗОЛДЕР [грек </a:t>
            </a:r>
            <a:r>
              <a:rPr lang="ru-RU" sz="2000" i="1" dirty="0" err="1" smtClean="0"/>
              <a:t>тілінен</a:t>
            </a:r>
            <a:r>
              <a:rPr lang="ru-RU" sz="2000" i="1" dirty="0" smtClean="0"/>
              <a:t>. </a:t>
            </a:r>
            <a:r>
              <a:rPr lang="en-US" sz="2000" i="1" dirty="0" err="1" smtClean="0"/>
              <a:t>aog</a:t>
            </a:r>
            <a:r>
              <a:rPr lang="en-US" sz="2000" i="1" dirty="0" smtClean="0"/>
              <a:t> - </a:t>
            </a:r>
            <a:r>
              <a:rPr lang="ru-RU" sz="2000" i="1" dirty="0" err="1" smtClean="0"/>
              <a:t>ауа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 </a:t>
            </a:r>
            <a:r>
              <a:rPr lang="ru-RU" sz="2000" i="1" dirty="0" smtClean="0"/>
              <a:t>лат. </a:t>
            </a:r>
            <a:r>
              <a:rPr lang="en-US" sz="2000" i="1" dirty="0" smtClean="0"/>
              <a:t>sol (</a:t>
            </a:r>
            <a:r>
              <a:rPr lang="en-US" sz="2000" i="1" dirty="0" err="1" smtClean="0"/>
              <a:t>utio</a:t>
            </a:r>
            <a:r>
              <a:rPr lang="en-US" sz="2000" i="1" dirty="0" smtClean="0"/>
              <a:t>) -</a:t>
            </a:r>
            <a:r>
              <a:rPr lang="ru-RU" sz="2000" i="1" dirty="0" err="1" smtClean="0"/>
              <a:t>ерітінді</a:t>
            </a:r>
            <a:r>
              <a:rPr lang="ru-RU" sz="2000" i="1" dirty="0" smtClean="0"/>
              <a:t>], газ </a:t>
            </a:r>
            <a:r>
              <a:rPr lang="ru-RU" sz="2000" i="1" dirty="0" err="1" smtClean="0"/>
              <a:t>дисперстік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ортасы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 қатты 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сұйық дисперсті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фазасы</a:t>
            </a:r>
            <a:r>
              <a:rPr lang="ru-RU" sz="2000" i="1" dirty="0" smtClean="0"/>
              <a:t> бар </a:t>
            </a:r>
            <a:r>
              <a:rPr lang="ru-RU" sz="2000" i="1" dirty="0" err="1" smtClean="0"/>
              <a:t>дисперсті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жүйелер</a:t>
            </a:r>
            <a:r>
              <a:rPr lang="ru-RU" sz="2000" i="1" dirty="0" smtClean="0"/>
              <a:t>. Классификация. </a:t>
            </a:r>
            <a:r>
              <a:rPr lang="ru-RU" sz="2000" i="1" dirty="0" err="1" smtClean="0"/>
              <a:t>Түзілу әдісі бойынша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конденсациялық және дисперсиялық аэрозольдер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бөлінеді.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Біріншісі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артық кептіру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кезінде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аралдардың молекулаларының бір-біріне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қосылуы нәтижесінде пайда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болады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жұп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біртекті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нуклеация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аталады</a:t>
            </a:r>
            <a:r>
              <a:rPr lang="ru-RU" sz="2000" i="1" dirty="0" smtClean="0"/>
              <a:t>) </a:t>
            </a:r>
            <a:r>
              <a:rPr lang="ru-RU" sz="2000" i="1" dirty="0" err="1" smtClean="0"/>
              <a:t>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будың онда</a:t>
            </a:r>
            <a:r>
              <a:rPr lang="ru-RU" sz="2000" i="1" dirty="0" smtClean="0"/>
              <a:t> бар </a:t>
            </a:r>
            <a:r>
              <a:rPr lang="ru-RU" sz="2000" i="1" dirty="0" err="1" smtClean="0"/>
              <a:t>иондарда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басқа заттардың ең кішкентай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бөлшектерінде конденсациялануы</a:t>
            </a:r>
            <a:r>
              <a:rPr lang="ru-RU" sz="2000" i="1" dirty="0" smtClean="0"/>
              <a:t> - конденсация </a:t>
            </a:r>
            <a:r>
              <a:rPr lang="ru-RU" sz="2000" i="1" dirty="0" err="1" smtClean="0"/>
              <a:t>ядролары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гетерогенді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ядролар</a:t>
            </a:r>
            <a:r>
              <a:rPr lang="ru-RU" sz="2000" i="1" dirty="0" smtClean="0"/>
              <a:t>). Конденсация </a:t>
            </a:r>
            <a:r>
              <a:rPr lang="ru-RU" sz="2000" i="1" dirty="0" err="1" smtClean="0"/>
              <a:t>деп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аталатын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сұйық дисперсті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фазасы</a:t>
            </a:r>
            <a:r>
              <a:rPr lang="ru-RU" sz="2000" i="1" dirty="0" smtClean="0"/>
              <a:t> бар </a:t>
            </a:r>
            <a:r>
              <a:rPr lang="ru-RU" sz="2000" i="1" dirty="0" err="1" smtClean="0"/>
              <a:t>аэрозольдер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тұман, қатты </a:t>
            </a:r>
            <a:r>
              <a:rPr lang="ru-RU" sz="2000" i="1" dirty="0" smtClean="0"/>
              <a:t>- </a:t>
            </a:r>
            <a:r>
              <a:rPr lang="ru-RU" sz="2000" i="1" dirty="0" err="1" smtClean="0"/>
              <a:t>түтін.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Аэрозольдер</a:t>
            </a:r>
            <a:r>
              <a:rPr lang="ru-RU" sz="2000" i="1" dirty="0" smtClean="0"/>
              <a:t>» </a:t>
            </a:r>
            <a:r>
              <a:rPr lang="ru-RU" sz="2000" i="1" dirty="0" err="1" smtClean="0"/>
              <a:t>терминін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алғаш рет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ағылшындар қолданған.</a:t>
            </a:r>
            <a:r>
              <a:rPr lang="ru-RU" sz="2000" i="1" dirty="0" smtClean="0"/>
              <a:t> химик </a:t>
            </a:r>
            <a:r>
              <a:rPr lang="ru-RU" sz="2000" i="1" dirty="0" err="1" smtClean="0"/>
              <a:t>Ф.Дж.Доннан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Бірінші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дүниежүзілік соғыстың соңында неміс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әскерлері улы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тұман ретінде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пайдаланған </a:t>
            </a:r>
            <a:r>
              <a:rPr lang="ru-RU" sz="2000" i="1" dirty="0" smtClean="0"/>
              <a:t>мышьяк </a:t>
            </a:r>
            <a:r>
              <a:rPr lang="ru-RU" sz="2000" i="1" dirty="0" err="1" smtClean="0"/>
              <a:t>қосылыстарының бөлшектерінен тұратын бұлттарды белгіледі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3743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2951163"/>
          </a:xfrm>
        </p:spPr>
        <p:txBody>
          <a:bodyPr/>
          <a:lstStyle/>
          <a:p>
            <a:r>
              <a:rPr lang="ru-RU" sz="2000" i="1" dirty="0" err="1" smtClean="0"/>
              <a:t>Барлық аэрозольдер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шартты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түрде жоғары дисперсті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орташа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дисперсті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төмен дисперсті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ұсақ және ірі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тамшыларға бөлінеді.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үш түрде шығарылады.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Біріншісі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саңылаулар арқылы шашырату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мұнда қысыммен сұйықтық шағын тесіктен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шығады.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Екіншісі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жылдам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айналатын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дискімен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бүрку.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Үшіншісі </a:t>
            </a:r>
            <a:r>
              <a:rPr lang="ru-RU" sz="2000" i="1" dirty="0" smtClean="0"/>
              <a:t>- </a:t>
            </a:r>
            <a:r>
              <a:rPr lang="ru-RU" sz="2000" i="1" dirty="0" err="1" smtClean="0"/>
              <a:t>ультрадыбыстық бүрку.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Аэрозольдерді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алудың басқа жолдары</a:t>
            </a:r>
            <a:r>
              <a:rPr lang="ru-RU" sz="2000" i="1" dirty="0" smtClean="0"/>
              <a:t> бар, </a:t>
            </a:r>
            <a:r>
              <a:rPr lang="ru-RU" sz="2000" i="1" dirty="0" err="1" smtClean="0"/>
              <a:t>бірақ аталған үшеуі ең көп таралған болып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табылады</a:t>
            </a:r>
            <a:r>
              <a:rPr lang="ru-RU" sz="2000" i="1" dirty="0" smtClean="0"/>
              <a:t>.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734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500438"/>
            <a:ext cx="25923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357563"/>
            <a:ext cx="2374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88913"/>
            <a:ext cx="4176712" cy="640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i="1" dirty="0" smtClean="0"/>
              <a:t>Аэрозоль </a:t>
            </a:r>
            <a:r>
              <a:rPr lang="ru-RU" sz="2000" i="1" dirty="0" err="1" smtClean="0"/>
              <a:t>күйі арқылы көптеген заттар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жоғары дисперсті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өнімдер </a:t>
            </a:r>
            <a:r>
              <a:rPr lang="ru-RU" sz="2000" i="1" dirty="0" smtClean="0"/>
              <a:t>– </a:t>
            </a:r>
            <a:r>
              <a:rPr lang="ru-RU" sz="2000" i="1" dirty="0" err="1" smtClean="0"/>
              <a:t>толтырғыштар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пигменттер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катализаторлар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жоғары энергиялы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компоненттер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жанармайлар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алынады</a:t>
            </a:r>
            <a:r>
              <a:rPr lang="ru-RU" sz="2000" i="1" dirty="0" smtClean="0"/>
              <a:t>. Аэрозоль </a:t>
            </a:r>
            <a:r>
              <a:rPr lang="ru-RU" sz="2000" i="1" dirty="0" err="1" smtClean="0"/>
              <a:t>түрінде сұйық заттың бәрі жағылады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қатты отынның бөлігі.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препараттар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ауылшаруашылық </a:t>
            </a:r>
            <a:r>
              <a:rPr lang="ru-RU" sz="2000" i="1" dirty="0" err="1" smtClean="0"/>
              <a:t>дақылдарын қорғау үшін медицинада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 ветеринарияда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қолданылады.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Зиянкестер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сақтау қоймаларын өңдеу, бұршақтың алдын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алу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Аэрозольді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құтылар күнделікті өмірде кеңінен қолданылады </a:t>
            </a:r>
            <a:r>
              <a:rPr lang="ru-RU" sz="2000" i="1" dirty="0" smtClean="0"/>
              <a:t>- </a:t>
            </a:r>
            <a:r>
              <a:rPr lang="ru-RU" sz="2000" i="1" dirty="0" err="1" smtClean="0"/>
              <a:t>сұйықтықты 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суспензияны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резервуардан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сығып алып</a:t>
            </a:r>
            <a:r>
              <a:rPr lang="ru-RU" sz="2000" i="1" dirty="0" smtClean="0"/>
              <a:t>, фреон </a:t>
            </a:r>
            <a:r>
              <a:rPr lang="ru-RU" sz="2000" i="1" dirty="0" err="1" smtClean="0"/>
              <a:t>қысымымен шашатын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құрылғылар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4033838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13787" cy="6408738"/>
          </a:xfrm>
        </p:spPr>
        <p:txBody>
          <a:bodyPr/>
          <a:lstStyle/>
          <a:p>
            <a:r>
              <a:rPr lang="ru-RU" i="1" dirty="0" err="1" smtClean="0"/>
              <a:t>Аэрозольдердің практикалық қолданылуы.</a:t>
            </a:r>
            <a:endParaRPr lang="ru-RU" i="1" dirty="0" smtClean="0"/>
          </a:p>
          <a:p>
            <a:r>
              <a:rPr lang="ru-RU" i="1" dirty="0" err="1" smtClean="0"/>
              <a:t>Аэрозольдер</a:t>
            </a:r>
            <a:r>
              <a:rPr lang="ru-RU" i="1" dirty="0" smtClean="0"/>
              <a:t> </a:t>
            </a:r>
            <a:r>
              <a:rPr lang="ru-RU" i="1" dirty="0" err="1" smtClean="0"/>
              <a:t>қолданылады:</a:t>
            </a:r>
            <a:endParaRPr lang="ru-RU" i="1" dirty="0" smtClean="0"/>
          </a:p>
          <a:p>
            <a:r>
              <a:rPr lang="ru-RU" i="1" dirty="0" err="1" smtClean="0"/>
              <a:t>техниканың әртүрлі салаларында</a:t>
            </a:r>
            <a:r>
              <a:rPr lang="ru-RU" i="1" dirty="0" smtClean="0"/>
              <a:t>, </a:t>
            </a:r>
            <a:r>
              <a:rPr lang="ru-RU" i="1" dirty="0" err="1" smtClean="0"/>
              <a:t>соның ішінде</a:t>
            </a:r>
            <a:r>
              <a:rPr lang="ru-RU" i="1" dirty="0" smtClean="0"/>
              <a:t> </a:t>
            </a:r>
            <a:r>
              <a:rPr lang="ru-RU" i="1" dirty="0" err="1" smtClean="0"/>
              <a:t>әскери және ғарышта;</a:t>
            </a:r>
            <a:endParaRPr lang="ru-RU" i="1" dirty="0" smtClean="0"/>
          </a:p>
          <a:p>
            <a:r>
              <a:rPr lang="ru-RU" i="1" dirty="0" err="1" smtClean="0"/>
              <a:t>ауыл</a:t>
            </a:r>
            <a:r>
              <a:rPr lang="ru-RU" i="1" dirty="0" smtClean="0"/>
              <a:t> </a:t>
            </a:r>
            <a:r>
              <a:rPr lang="ru-RU" i="1" dirty="0" err="1" smtClean="0"/>
              <a:t>шаруашылығында;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медицина мен </a:t>
            </a:r>
            <a:r>
              <a:rPr lang="ru-RU" i="1" dirty="0" err="1" smtClean="0"/>
              <a:t>гигиенада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метеорологияда</a:t>
            </a:r>
            <a:r>
              <a:rPr lang="ru-RU" i="1" dirty="0" smtClean="0"/>
              <a:t>; </a:t>
            </a:r>
            <a:r>
              <a:rPr lang="ru-RU" i="1" dirty="0" err="1" smtClean="0"/>
              <a:t>күнделікті өмірде және </a:t>
            </a:r>
            <a:r>
              <a:rPr lang="ru-RU" i="1" dirty="0" smtClean="0"/>
              <a:t>т.б.</a:t>
            </a:r>
            <a:endParaRPr lang="ru-RU" sz="2400" i="1" dirty="0">
              <a:effectLst/>
            </a:endParaRPr>
          </a:p>
          <a:p>
            <a:endParaRPr lang="ru-RU" sz="2400" i="1" dirty="0">
              <a:effectLst/>
            </a:endParaRPr>
          </a:p>
          <a:p>
            <a:endParaRPr lang="ru-RU" sz="2400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260350"/>
            <a:ext cx="4105275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dirty="0" err="1" smtClean="0"/>
              <a:t>Техникада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аэрозольдердің пайда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болуы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жағымсыз, өйткені олардың қолданылуы атмосфераның ластануына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(соның ішінде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өндірістің</a:t>
            </a:r>
            <a:r>
              <a:rPr lang="ru-RU" sz="2000" i="1" dirty="0" smtClean="0"/>
              <a:t>) </a:t>
            </a:r>
            <a:r>
              <a:rPr lang="ru-RU" sz="2000" i="1" dirty="0" err="1" smtClean="0"/>
              <a:t>және технологияның ағындар пайда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болуына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әкеледі.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Сонымен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қатар, қант, ұн тарту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 басқа </a:t>
            </a:r>
            <a:r>
              <a:rPr lang="ru-RU" sz="2000" i="1" dirty="0" smtClean="0"/>
              <a:t>да </a:t>
            </a:r>
            <a:r>
              <a:rPr lang="ru-RU" sz="2000" i="1" dirty="0" err="1" smtClean="0"/>
              <a:t>кейбір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салалардағы шаң жарылыстары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үлкен қауіп төндіреді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Осының барлығы шаң жинау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 тұман жинау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әдістерінің дамуына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негіз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болды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Сонымен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бірге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химиялық өнеркәсіпте 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тікелей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технологияда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күйін пайдаланады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өңдейді немесе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аэрозольдік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қорапшасынан босанғаннан кейін</a:t>
            </a:r>
            <a:r>
              <a:rPr lang="ru-RU" sz="2000" i="1" dirty="0" smtClean="0"/>
              <a:t> аэрозоль </a:t>
            </a:r>
            <a:r>
              <a:rPr lang="ru-RU" sz="2000" i="1" dirty="0" err="1" smtClean="0"/>
              <a:t>түрінде өнімдер шығарады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421163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1581150" cy="1581150"/>
          </a:xfrm>
          <a:noFill/>
          <a:ln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15811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88913"/>
            <a:ext cx="1581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88913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188913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79388" y="1844675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Очиститель салона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979613" y="170021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Аэрозоль для удаления смолистых веществ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995738" y="1773238"/>
            <a:ext cx="1657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Био-преобразователь ржавчины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795963" y="184467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Растворитель ржавчины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7308850" y="1844675"/>
            <a:ext cx="1584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Универсальный очиститель тормозов</a:t>
            </a: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3495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23495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23495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3" y="23495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249237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50825" y="393382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Уход за тормозами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2051050" y="400526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Медная смазка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995738" y="4005263"/>
            <a:ext cx="1208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Белая смазка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580063" y="4005263"/>
            <a:ext cx="1627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Адгезивная смазка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415213" y="407670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Силиконовый спрей</a:t>
            </a:r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458152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38" y="458152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458152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58152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323850" y="6218238"/>
            <a:ext cx="1584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Спрей для защиты материалов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2268538" y="6218238"/>
            <a:ext cx="1800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Очиститель дроссельных клапанов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500563" y="62372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Спрей для очистки дизельной системы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6804025" y="6218238"/>
            <a:ext cx="2016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Аэрозоль для обработки электродеталей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3384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i="1" dirty="0" err="1" smtClean="0"/>
              <a:t>Өндірісте аэрозольдер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әр түрлі машиналарды</a:t>
            </a:r>
            <a:r>
              <a:rPr lang="ru-RU" sz="1800" i="1" dirty="0" smtClean="0"/>
              <a:t> – </a:t>
            </a:r>
            <a:r>
              <a:rPr lang="ru-RU" sz="1800" i="1" dirty="0" err="1" smtClean="0"/>
              <a:t>ұсатқыштарды, диірмендерді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роликтерді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елеуіш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құрылғыларды және </a:t>
            </a:r>
            <a:r>
              <a:rPr lang="ru-RU" sz="1800" i="1" dirty="0" smtClean="0"/>
              <a:t>т.б. </a:t>
            </a:r>
            <a:r>
              <a:rPr lang="ru-RU" sz="1800" i="1" dirty="0" err="1" smtClean="0"/>
              <a:t>жұмыс істегенде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түзіледі.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Шығарылатын шаң өндірісті ластайды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машиналардың үйкеліс бөліктерінің арасына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түседі, олардың тозуын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тездетеді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адам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жұмысына антисанитариялық жағдай жасайды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Кварцтың ұсақ, өткір сынықтары </a:t>
            </a:r>
            <a:r>
              <a:rPr lang="ru-RU" sz="1800" i="1" dirty="0" smtClean="0"/>
              <a:t>бар </a:t>
            </a:r>
            <a:r>
              <a:rPr lang="ru-RU" sz="1800" i="1" dirty="0" err="1" smtClean="0"/>
              <a:t>шаң әсіресе зиянды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Мұндай шаңды ұзақ уақыт ингаляциялау</a:t>
            </a:r>
            <a:r>
              <a:rPr lang="ru-RU" sz="1800" i="1" dirty="0" smtClean="0"/>
              <a:t> силикоз </a:t>
            </a:r>
            <a:r>
              <a:rPr lang="ru-RU" sz="1800" i="1" dirty="0" err="1" smtClean="0"/>
              <a:t>деп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аталатын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ауыр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және жиі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өлімге әкелетін ауруды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тудырады</a:t>
            </a:r>
            <a:r>
              <a:rPr lang="ru-RU" sz="1800" i="1" dirty="0" smtClean="0"/>
              <a:t>. Кварц </a:t>
            </a:r>
            <a:r>
              <a:rPr lang="ru-RU" sz="1800" i="1" dirty="0" err="1" smtClean="0"/>
              <a:t>өкпеге микроскопиялық өткір үзінділер түрінде еніп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өкпе тінін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бұзады және денеге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әртүрлі инфекциялардың енуіне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ықпал етеді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және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атап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айтқанда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туберкулезбен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жұқтыруға ықпал етеді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Ұқсас аурулар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белгілі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металдардың оксидтерінің аэрозольдарымен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мысалы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мырыш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оксидімен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туындайды</a:t>
            </a:r>
            <a:r>
              <a:rPr lang="ru-RU" sz="1800" i="1" dirty="0" smtClean="0"/>
              <a:t>.</a:t>
            </a:r>
            <a:endParaRPr lang="ru-RU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429000"/>
            <a:ext cx="4895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919</Words>
  <Application>Microsoft Office PowerPoint</Application>
  <PresentationFormat>Экран (4:3)</PresentationFormat>
  <Paragraphs>63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15 Дәріс «Аэрозольдер қатысындағы химиялық технологиялар»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Энергетика және транспорт</vt:lpstr>
      <vt:lpstr>Слайд 11</vt:lpstr>
      <vt:lpstr>Ұнтақты агломерациялау процестері</vt:lpstr>
      <vt:lpstr>Химиялық технология</vt:lpstr>
      <vt:lpstr>Слайд 14</vt:lpstr>
      <vt:lpstr>Әскери істерде</vt:lpstr>
      <vt:lpstr>Бүркемелеу  түтіндері</vt:lpstr>
      <vt:lpstr>Сигнальные дымы</vt:lpstr>
      <vt:lpstr>Слайд 18</vt:lpstr>
      <vt:lpstr>Дезинфекциялық шаралар  </vt:lpstr>
      <vt:lpstr>Емтихан сәтті тапсырыңыздар!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Дәріс «Аэрозольдер қатысындағы химиялық технологиялар»</dc:title>
  <dc:creator>Admin</dc:creator>
  <cp:lastModifiedBy>Admin</cp:lastModifiedBy>
  <cp:revision>11</cp:revision>
  <dcterms:created xsi:type="dcterms:W3CDTF">2021-12-08T02:31:34Z</dcterms:created>
  <dcterms:modified xsi:type="dcterms:W3CDTF">2021-12-08T03:54:37Z</dcterms:modified>
</cp:coreProperties>
</file>